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66" r:id="rId3"/>
    <p:sldId id="267" r:id="rId4"/>
    <p:sldId id="268" r:id="rId5"/>
    <p:sldId id="262" r:id="rId6"/>
    <p:sldId id="257" r:id="rId7"/>
    <p:sldId id="264" r:id="rId8"/>
    <p:sldId id="263" r:id="rId9"/>
    <p:sldId id="258" r:id="rId10"/>
    <p:sldId id="259" r:id="rId11"/>
    <p:sldId id="260" r:id="rId12"/>
    <p:sldId id="261" r:id="rId13"/>
    <p:sldId id="26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6641B8-7B0F-455E-8713-F83B815FD8CB}" type="datetimeFigureOut">
              <a:rPr lang="en-US" smtClean="0"/>
              <a:t>5/6/2011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D7810A9-ADC7-49CA-9C9F-FEE473F814A7}" type="slidenum">
              <a:rPr lang="en-US" smtClean="0"/>
              <a:t>‹#›</a:t>
            </a:fld>
            <a:endParaRPr lang="en-US"/>
          </a:p>
        </p:txBody>
      </p:sp>
    </p:spTree>
    <p:extLst>
      <p:ext uri="{BB962C8B-B14F-4D97-AF65-F5344CB8AC3E}">
        <p14:creationId xmlns:p14="http://schemas.microsoft.com/office/powerpoint/2010/main" val="2941539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7810A9-ADC7-49CA-9C9F-FEE473F814A7}" type="slidenum">
              <a:rPr lang="en-US" smtClean="0"/>
              <a:t>8</a:t>
            </a:fld>
            <a:endParaRPr lang="en-US"/>
          </a:p>
        </p:txBody>
      </p:sp>
    </p:spTree>
    <p:extLst>
      <p:ext uri="{BB962C8B-B14F-4D97-AF65-F5344CB8AC3E}">
        <p14:creationId xmlns:p14="http://schemas.microsoft.com/office/powerpoint/2010/main" val="3611358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DC17735-A6D8-4B1F-B780-3807FC111F39}" type="datetimeFigureOut">
              <a:rPr lang="en-US" smtClean="0"/>
              <a:t>5/6/2011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02F9F292-4281-460A-B2AA-1F3E1C2BC61D}"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C17735-A6D8-4B1F-B780-3807FC111F39}" type="datetimeFigureOut">
              <a:rPr lang="en-US" smtClean="0"/>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F9F292-4281-460A-B2AA-1F3E1C2BC61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C17735-A6D8-4B1F-B780-3807FC111F39}" type="datetimeFigureOut">
              <a:rPr lang="en-US" smtClean="0"/>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F9F292-4281-460A-B2AA-1F3E1C2BC61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DC17735-A6D8-4B1F-B780-3807FC111F39}" type="datetimeFigureOut">
              <a:rPr lang="en-US" smtClean="0"/>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F9F292-4281-460A-B2AA-1F3E1C2BC61D}"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DC17735-A6D8-4B1F-B780-3807FC111F39}" type="datetimeFigureOut">
              <a:rPr lang="en-US" smtClean="0"/>
              <a:t>5/6/2011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02F9F292-4281-460A-B2AA-1F3E1C2BC61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DC17735-A6D8-4B1F-B780-3807FC111F39}" type="datetimeFigureOut">
              <a:rPr lang="en-US" smtClean="0"/>
              <a:t>5/6/2011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F9F292-4281-460A-B2AA-1F3E1C2BC61D}"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DC17735-A6D8-4B1F-B780-3807FC111F39}" type="datetimeFigureOut">
              <a:rPr lang="en-US" smtClean="0"/>
              <a:t>5/6/2011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F9F292-4281-460A-B2AA-1F3E1C2BC61D}"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DC17735-A6D8-4B1F-B780-3807FC111F39}" type="datetimeFigureOut">
              <a:rPr lang="en-US" smtClean="0"/>
              <a:t>5/6/2011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F9F292-4281-460A-B2AA-1F3E1C2BC61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C17735-A6D8-4B1F-B780-3807FC111F39}" type="datetimeFigureOut">
              <a:rPr lang="en-US" smtClean="0"/>
              <a:t>5/6/2011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F9F292-4281-460A-B2AA-1F3E1C2BC61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DC17735-A6D8-4B1F-B780-3807FC111F39}" type="datetimeFigureOut">
              <a:rPr lang="en-US" smtClean="0"/>
              <a:t>5/6/2011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F9F292-4281-460A-B2AA-1F3E1C2BC61D}"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DC17735-A6D8-4B1F-B780-3807FC111F39}" type="datetimeFigureOut">
              <a:rPr lang="en-US" smtClean="0"/>
              <a:t>5/6/2011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02F9F292-4281-460A-B2AA-1F3E1C2BC61D}"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9DC17735-A6D8-4B1F-B780-3807FC111F39}" type="datetimeFigureOut">
              <a:rPr lang="en-US" smtClean="0"/>
              <a:t>5/6/2011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02F9F292-4281-460A-B2AA-1F3E1C2BC61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archive.org/details/charleston1925"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4.pn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hyperlink" Target="http://www.history.com/topics/roaring-twenties/videos#1920s-inventions" TargetMode="External"/><Relationship Id="rId2" Type="http://schemas.openxmlformats.org/officeDocument/2006/relationships/hyperlink" Target="http://www.history.com/topics/roaring-twenties/videos#america-goes-dry-with-prohibiti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410200" y="6400800"/>
            <a:ext cx="3733800" cy="457200"/>
          </a:xfrm>
        </p:spPr>
        <p:txBody>
          <a:bodyPr>
            <a:normAutofit lnSpcReduction="10000"/>
          </a:bodyPr>
          <a:lstStyle/>
          <a:p>
            <a:r>
              <a:rPr lang="en-US" dirty="0" smtClean="0">
                <a:solidFill>
                  <a:schemeClr val="tx1"/>
                </a:solidFill>
              </a:rPr>
              <a:t>Jolene Haley</a:t>
            </a:r>
            <a:endParaRPr lang="en-US" dirty="0">
              <a:solidFill>
                <a:schemeClr val="tx1"/>
              </a:solidFill>
            </a:endParaRPr>
          </a:p>
        </p:txBody>
      </p:sp>
      <p:sp>
        <p:nvSpPr>
          <p:cNvPr id="2" name="Title 1"/>
          <p:cNvSpPr>
            <a:spLocks noGrp="1"/>
          </p:cNvSpPr>
          <p:nvPr>
            <p:ph type="ctrTitle"/>
          </p:nvPr>
        </p:nvSpPr>
        <p:spPr>
          <a:xfrm>
            <a:off x="609600" y="152400"/>
            <a:ext cx="7772400" cy="1470025"/>
          </a:xfrm>
        </p:spPr>
        <p:txBody>
          <a:bodyPr/>
          <a:lstStyle/>
          <a:p>
            <a:r>
              <a:rPr lang="en-US" dirty="0" smtClean="0">
                <a:solidFill>
                  <a:schemeClr val="tx1"/>
                </a:solidFill>
              </a:rPr>
              <a:t>The Great Gatsby</a:t>
            </a:r>
            <a:br>
              <a:rPr lang="en-US" dirty="0" smtClean="0">
                <a:solidFill>
                  <a:schemeClr val="tx1"/>
                </a:solidFill>
              </a:rPr>
            </a:br>
            <a:r>
              <a:rPr lang="en-US" dirty="0" smtClean="0">
                <a:solidFill>
                  <a:schemeClr val="tx1"/>
                </a:solidFill>
              </a:rPr>
              <a:t>By F. Scott Fitzgerald</a:t>
            </a:r>
            <a:endParaRPr lang="en-US" dirty="0">
              <a:solidFill>
                <a:schemeClr val="tx1"/>
              </a:solidFill>
            </a:endParaRPr>
          </a:p>
        </p:txBody>
      </p:sp>
      <p:pic>
        <p:nvPicPr>
          <p:cNvPr id="4" name="Picture 3" descr="the-great-gatsby2.jpg"/>
          <p:cNvPicPr>
            <a:picLocks noChangeAspect="1"/>
          </p:cNvPicPr>
          <p:nvPr/>
        </p:nvPicPr>
        <p:blipFill>
          <a:blip r:embed="rId2"/>
          <a:stretch>
            <a:fillRect/>
          </a:stretch>
        </p:blipFill>
        <p:spPr>
          <a:xfrm>
            <a:off x="2819400" y="1768699"/>
            <a:ext cx="3127096" cy="44545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Vocabulary Words</a:t>
            </a:r>
            <a:endParaRPr lang="en-US" dirty="0"/>
          </a:p>
        </p:txBody>
      </p:sp>
      <p:sp>
        <p:nvSpPr>
          <p:cNvPr id="3" name="Content Placeholder 2"/>
          <p:cNvSpPr>
            <a:spLocks noGrp="1"/>
          </p:cNvSpPr>
          <p:nvPr>
            <p:ph sz="quarter" idx="1"/>
          </p:nvPr>
        </p:nvSpPr>
        <p:spPr/>
        <p:txBody>
          <a:bodyPr>
            <a:normAutofit fontScale="92500" lnSpcReduction="20000"/>
          </a:bodyPr>
          <a:lstStyle/>
          <a:p>
            <a:pPr>
              <a:buNone/>
            </a:pPr>
            <a:r>
              <a:rPr lang="en-US" dirty="0" smtClean="0"/>
              <a:t> </a:t>
            </a:r>
          </a:p>
          <a:p>
            <a:pPr lvl="0"/>
            <a:r>
              <a:rPr lang="en-US" dirty="0" smtClean="0"/>
              <a:t>Ineffable: Incapable of being expressed; indescribable Page 10</a:t>
            </a:r>
          </a:p>
          <a:p>
            <a:pPr>
              <a:buNone/>
            </a:pPr>
            <a:endParaRPr lang="en-US" dirty="0" smtClean="0"/>
          </a:p>
          <a:p>
            <a:pPr lvl="0"/>
            <a:r>
              <a:rPr lang="en-US" dirty="0" smtClean="0"/>
              <a:t>Dilatory: Intended to delay. Page 14</a:t>
            </a:r>
            <a:br>
              <a:rPr lang="en-US" dirty="0" smtClean="0"/>
            </a:br>
            <a:endParaRPr lang="en-US" dirty="0" smtClean="0"/>
          </a:p>
          <a:p>
            <a:pPr lvl="0"/>
            <a:r>
              <a:rPr lang="en-US" dirty="0" smtClean="0"/>
              <a:t>Contingency: Something incidental to something else Page 15</a:t>
            </a:r>
            <a:br>
              <a:rPr lang="en-US" dirty="0" smtClean="0"/>
            </a:br>
            <a:endParaRPr lang="en-US" dirty="0" smtClean="0"/>
          </a:p>
          <a:p>
            <a:pPr lvl="0"/>
            <a:r>
              <a:rPr lang="en-US" dirty="0" smtClean="0"/>
              <a:t>Truculent: Expressing bitter opposition; scathing. Page 31</a:t>
            </a:r>
            <a:br>
              <a:rPr lang="en-US" dirty="0" smtClean="0"/>
            </a:br>
            <a:endParaRPr lang="en-US" dirty="0" smtClean="0"/>
          </a:p>
          <a:p>
            <a:pPr lvl="0"/>
            <a:r>
              <a:rPr lang="en-US" dirty="0" smtClean="0"/>
              <a:t>Fortuitously: Happening by accident or chance. Page 45</a:t>
            </a:r>
            <a:br>
              <a:rPr lang="en-US" dirty="0" smtClean="0"/>
            </a:br>
            <a:endParaRPr lang="en-US" dirty="0" smtClean="0"/>
          </a:p>
          <a:p>
            <a:pPr lvl="0"/>
            <a:r>
              <a:rPr lang="en-US" dirty="0" smtClean="0"/>
              <a:t>Redolent: Having or emitting fragrance; aromatic. Page 50</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Themes</a:t>
            </a:r>
            <a:endParaRPr lang="en-US" dirty="0"/>
          </a:p>
        </p:txBody>
      </p:sp>
      <p:sp>
        <p:nvSpPr>
          <p:cNvPr id="3" name="Content Placeholder 2"/>
          <p:cNvSpPr>
            <a:spLocks noGrp="1"/>
          </p:cNvSpPr>
          <p:nvPr>
            <p:ph sz="quarter" idx="1"/>
          </p:nvPr>
        </p:nvSpPr>
        <p:spPr/>
        <p:txBody>
          <a:bodyPr>
            <a:normAutofit/>
          </a:bodyPr>
          <a:lstStyle/>
          <a:p>
            <a:r>
              <a:rPr lang="en-US" dirty="0" smtClean="0"/>
              <a:t>Discuss with a classmate. You have 10 minutes and then we will discuss as a class:</a:t>
            </a:r>
          </a:p>
          <a:p>
            <a:pPr lvl="1"/>
            <a:r>
              <a:rPr lang="en-US" dirty="0" smtClean="0"/>
              <a:t>What does the “American Dream” mean?</a:t>
            </a:r>
          </a:p>
          <a:p>
            <a:pPr lvl="1"/>
            <a:r>
              <a:rPr lang="en-US" dirty="0" smtClean="0"/>
              <a:t>What is the “light at the end of the tunnel”?</a:t>
            </a:r>
          </a:p>
          <a:p>
            <a:pPr lvl="1"/>
            <a:r>
              <a:rPr lang="en-US" dirty="0" smtClean="0"/>
              <a:t>Is the American Dream attainable?</a:t>
            </a:r>
          </a:p>
          <a:p>
            <a:pPr lvl="1"/>
            <a:r>
              <a:rPr lang="en-US" dirty="0" smtClean="0"/>
              <a:t>Can money buy you happiness?</a:t>
            </a:r>
            <a:endParaRPr lang="en-US" dirty="0"/>
          </a:p>
          <a:p>
            <a:pPr lvl="1"/>
            <a:r>
              <a:rPr lang="en-US" dirty="0" smtClean="0"/>
              <a:t>Do names mean anything or are they fickle?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Journal Entry</a:t>
            </a:r>
            <a:endParaRPr lang="en-US" dirty="0"/>
          </a:p>
        </p:txBody>
      </p:sp>
      <p:sp>
        <p:nvSpPr>
          <p:cNvPr id="3" name="Content Placeholder 2"/>
          <p:cNvSpPr>
            <a:spLocks noGrp="1"/>
          </p:cNvSpPr>
          <p:nvPr>
            <p:ph sz="quarter" idx="1"/>
          </p:nvPr>
        </p:nvSpPr>
        <p:spPr/>
        <p:txBody>
          <a:bodyPr>
            <a:normAutofit fontScale="92500" lnSpcReduction="10000"/>
          </a:bodyPr>
          <a:lstStyle/>
          <a:p>
            <a:r>
              <a:rPr lang="en-US" sz="3600" dirty="0" smtClean="0"/>
              <a:t>Take 10 minutes to get out your journal and write an entry that will be graded. Answer one of the following.</a:t>
            </a:r>
          </a:p>
          <a:p>
            <a:endParaRPr lang="en-US" sz="3600" dirty="0"/>
          </a:p>
          <a:p>
            <a:pPr lvl="1"/>
            <a:r>
              <a:rPr lang="en-US" sz="3600" dirty="0" smtClean="0"/>
              <a:t>Do you think that Gatsby’s end will be a tragic one? Why?</a:t>
            </a:r>
          </a:p>
          <a:p>
            <a:pPr lvl="1"/>
            <a:endParaRPr lang="en-US" sz="3600" dirty="0"/>
          </a:p>
          <a:p>
            <a:pPr lvl="1"/>
            <a:r>
              <a:rPr lang="en-US" sz="3600" dirty="0" smtClean="0"/>
              <a:t>Why does or does not Gatsby make a good hero?</a:t>
            </a:r>
          </a:p>
          <a:p>
            <a:pPr lvl="1"/>
            <a:endParaRPr lang="en-US" sz="4200" dirty="0" smtClean="0"/>
          </a:p>
          <a:p>
            <a:endParaRPr lang="en-US" sz="4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Sources</a:t>
            </a:r>
            <a:endParaRPr lang="en-US" dirty="0"/>
          </a:p>
        </p:txBody>
      </p:sp>
      <p:sp>
        <p:nvSpPr>
          <p:cNvPr id="3" name="Content Placeholder 2"/>
          <p:cNvSpPr>
            <a:spLocks noGrp="1"/>
          </p:cNvSpPr>
          <p:nvPr>
            <p:ph sz="quarter" idx="1"/>
          </p:nvPr>
        </p:nvSpPr>
        <p:spPr/>
        <p:txBody>
          <a:bodyPr/>
          <a:lstStyle/>
          <a:p>
            <a:r>
              <a:rPr lang="en-US" dirty="0">
                <a:hlinkClick r:id="rId2"/>
              </a:rPr>
              <a:t>http://</a:t>
            </a:r>
            <a:r>
              <a:rPr lang="en-US" dirty="0" smtClean="0">
                <a:hlinkClick r:id="rId2"/>
              </a:rPr>
              <a:t>www.archive.org/details/charleston1925</a:t>
            </a:r>
            <a:endParaRPr lang="en-US" dirty="0" smtClean="0"/>
          </a:p>
          <a:p>
            <a:pPr lvl="1"/>
            <a:r>
              <a:rPr lang="en-US" dirty="0" smtClean="0"/>
              <a:t>For the song </a:t>
            </a:r>
            <a:endParaRPr lang="en-US" dirty="0"/>
          </a:p>
        </p:txBody>
      </p:sp>
    </p:spTree>
    <p:extLst>
      <p:ext uri="{BB962C8B-B14F-4D97-AF65-F5344CB8AC3E}">
        <p14:creationId xmlns:p14="http://schemas.microsoft.com/office/powerpoint/2010/main" val="25665337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1143000"/>
          </a:xfrm>
        </p:spPr>
        <p:txBody>
          <a:bodyPr/>
          <a:lstStyle/>
          <a:p>
            <a:pPr algn="ctr"/>
            <a:r>
              <a:rPr lang="en-US" dirty="0" smtClean="0"/>
              <a:t>Welcome to the Roaring Twenties!</a:t>
            </a:r>
            <a:endParaRPr lang="en-US" dirty="0"/>
          </a:p>
        </p:txBody>
      </p:sp>
      <p:pic>
        <p:nvPicPr>
          <p:cNvPr id="4" name="Content Placeholder 3"/>
          <p:cNvPicPr>
            <a:picLocks noGrp="1" noChangeAspect="1"/>
          </p:cNvPicPr>
          <p:nvPr>
            <p:ph sz="quarter" idx="1"/>
          </p:nvPr>
        </p:nvPicPr>
        <p:blipFill>
          <a:blip r:embed="rId4" cstate="print">
            <a:extLst>
              <a:ext uri="{28A0092B-C50C-407E-A947-70E740481C1C}">
                <a14:useLocalDpi xmlns:a14="http://schemas.microsoft.com/office/drawing/2010/main" val="0"/>
              </a:ext>
            </a:extLst>
          </a:blip>
          <a:stretch>
            <a:fillRect/>
          </a:stretch>
        </p:blipFill>
        <p:spPr>
          <a:xfrm>
            <a:off x="2743200" y="1295400"/>
            <a:ext cx="4123944" cy="5458161"/>
          </a:xfrm>
        </p:spPr>
      </p:pic>
      <p:pic>
        <p:nvPicPr>
          <p:cNvPr id="6" name="charleston1925_64kb.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267200" y="3124200"/>
            <a:ext cx="609600" cy="609600"/>
          </a:xfrm>
          <a:prstGeom prst="rect">
            <a:avLst/>
          </a:prstGeom>
        </p:spPr>
      </p:pic>
    </p:spTree>
    <p:extLst>
      <p:ext uri="{BB962C8B-B14F-4D97-AF65-F5344CB8AC3E}">
        <p14:creationId xmlns:p14="http://schemas.microsoft.com/office/powerpoint/2010/main" val="28733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6"/>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242641" fill="hold"/>
                                        <p:tgtEl>
                                          <p:spTgt spid="6"/>
                                        </p:tgtEl>
                                      </p:cBhvr>
                                    </p:cmd>
                                  </p:childTnLst>
                                </p:cTn>
                              </p:par>
                            </p:childTnLst>
                          </p:cTn>
                        </p:par>
                      </p:childTnLst>
                    </p:cTn>
                  </p:par>
                </p:childTnLst>
              </p:cTn>
              <p:nextCondLst>
                <p:cond evt="onClick" delay="0">
                  <p:tgtEl>
                    <p:spTgt spid="6"/>
                  </p:tgtEl>
                </p:cond>
              </p:nextCondLst>
            </p:seq>
            <p:audio>
              <p:cMediaNode vol="80000">
                <p:cTn id="15"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Big Happenings in the Twenties</a:t>
            </a:r>
            <a:endParaRPr lang="en-US" dirty="0"/>
          </a:p>
        </p:txBody>
      </p:sp>
      <p:sp>
        <p:nvSpPr>
          <p:cNvPr id="3" name="Content Placeholder 2"/>
          <p:cNvSpPr>
            <a:spLocks noGrp="1"/>
          </p:cNvSpPr>
          <p:nvPr>
            <p:ph sz="quarter" idx="1"/>
          </p:nvPr>
        </p:nvSpPr>
        <p:spPr>
          <a:xfrm>
            <a:off x="1447800" y="1905000"/>
            <a:ext cx="6553200" cy="4267200"/>
          </a:xfrm>
        </p:spPr>
        <p:txBody>
          <a:bodyPr>
            <a:normAutofit/>
          </a:bodyPr>
          <a:lstStyle/>
          <a:p>
            <a:r>
              <a:rPr lang="en-US" sz="3200" dirty="0" smtClean="0"/>
              <a:t>The “New Woman”</a:t>
            </a:r>
          </a:p>
          <a:p>
            <a:r>
              <a:rPr lang="en-US" sz="3200" dirty="0" smtClean="0"/>
              <a:t>The Birth of Mass Culture</a:t>
            </a:r>
          </a:p>
          <a:p>
            <a:r>
              <a:rPr lang="en-US" sz="3200" dirty="0" smtClean="0"/>
              <a:t>The Jazz Age</a:t>
            </a:r>
            <a:endParaRPr lang="en-US" sz="3200" dirty="0"/>
          </a:p>
          <a:p>
            <a:r>
              <a:rPr lang="en-US" dirty="0" smtClean="0">
                <a:hlinkClick r:id="rId2"/>
              </a:rPr>
              <a:t>Prohibition</a:t>
            </a:r>
            <a:endParaRPr lang="en-US" dirty="0" smtClean="0"/>
          </a:p>
          <a:p>
            <a:r>
              <a:rPr lang="en-US" sz="2800" dirty="0"/>
              <a:t>The “Cultural Civil War</a:t>
            </a:r>
            <a:r>
              <a:rPr lang="en-US" sz="2800" dirty="0" smtClean="0"/>
              <a:t>”</a:t>
            </a:r>
          </a:p>
          <a:p>
            <a:r>
              <a:rPr lang="en-US" dirty="0" smtClean="0">
                <a:hlinkClick r:id="rId3"/>
              </a:rPr>
              <a:t>New Inventions</a:t>
            </a:r>
            <a:r>
              <a:rPr lang="en-US" dirty="0"/>
              <a:t/>
            </a:r>
            <a:br>
              <a:rPr lang="en-US" dirty="0"/>
            </a:br>
            <a:endParaRPr lang="en-US" dirty="0"/>
          </a:p>
        </p:txBody>
      </p:sp>
    </p:spTree>
    <p:extLst>
      <p:ext uri="{BB962C8B-B14F-4D97-AF65-F5344CB8AC3E}">
        <p14:creationId xmlns:p14="http://schemas.microsoft.com/office/powerpoint/2010/main" val="426345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3837"/>
            <a:ext cx="7772400" cy="1143000"/>
          </a:xfrm>
        </p:spPr>
        <p:txBody>
          <a:bodyPr/>
          <a:lstStyle/>
          <a:p>
            <a:pPr algn="ctr"/>
            <a:r>
              <a:rPr lang="en-US" dirty="0" smtClean="0"/>
              <a:t>    About the Author</a:t>
            </a:r>
            <a:endParaRPr lang="en-US" dirty="0"/>
          </a:p>
        </p:txBody>
      </p:sp>
      <p:sp>
        <p:nvSpPr>
          <p:cNvPr id="3" name="Content Placeholder 2"/>
          <p:cNvSpPr>
            <a:spLocks noGrp="1"/>
          </p:cNvSpPr>
          <p:nvPr>
            <p:ph sz="quarter" idx="1"/>
          </p:nvPr>
        </p:nvSpPr>
        <p:spPr>
          <a:xfrm>
            <a:off x="914400" y="2057400"/>
            <a:ext cx="7425170" cy="4572000"/>
          </a:xfrm>
        </p:spPr>
        <p:txBody>
          <a:bodyPr/>
          <a:lstStyle/>
          <a:p>
            <a:r>
              <a:rPr lang="en-US" dirty="0" smtClean="0"/>
              <a:t>Name: Francis Scott Fitzgerald</a:t>
            </a:r>
          </a:p>
          <a:p>
            <a:r>
              <a:rPr lang="en-US" dirty="0" smtClean="0"/>
              <a:t>Lived from the years 1896-1940</a:t>
            </a:r>
          </a:p>
          <a:p>
            <a:r>
              <a:rPr lang="en-US" dirty="0" smtClean="0"/>
              <a:t>Went to Princeton but didn’t graduate</a:t>
            </a:r>
          </a:p>
          <a:p>
            <a:r>
              <a:rPr lang="en-US" dirty="0" smtClean="0"/>
              <a:t>Married a southern woman named Zelda</a:t>
            </a:r>
          </a:p>
          <a:p>
            <a:r>
              <a:rPr lang="en-US" dirty="0" smtClean="0"/>
              <a:t>Wrote The Great Gatsby in 1925, much at the same time that he was struggling to afford a lavish lifestyle</a:t>
            </a:r>
          </a:p>
          <a:p>
            <a:r>
              <a:rPr lang="en-US" dirty="0" smtClean="0"/>
              <a:t>The end is tragic. He became an alcoholic and Zelda went “mad”</a:t>
            </a:r>
          </a:p>
          <a:p>
            <a:r>
              <a:rPr lang="en-US" dirty="0" smtClean="0"/>
              <a:t>His work didn’t really have any acclaim until he was dead. He died poor. His work was revived in the 1950’s.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0" y="228600"/>
            <a:ext cx="2009775" cy="227647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249382"/>
            <a:ext cx="2762250" cy="1657350"/>
          </a:xfrm>
          <a:prstGeom prst="rect">
            <a:avLst/>
          </a:prstGeom>
        </p:spPr>
      </p:pic>
    </p:spTree>
    <p:extLst>
      <p:ext uri="{BB962C8B-B14F-4D97-AF65-F5344CB8AC3E}">
        <p14:creationId xmlns:p14="http://schemas.microsoft.com/office/powerpoint/2010/main" val="734212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Fulfillment (Standards met)</a:t>
            </a:r>
            <a:endParaRPr lang="en-US" dirty="0"/>
          </a:p>
        </p:txBody>
      </p:sp>
      <p:sp>
        <p:nvSpPr>
          <p:cNvPr id="3" name="Content Placeholder 2"/>
          <p:cNvSpPr>
            <a:spLocks noGrp="1"/>
          </p:cNvSpPr>
          <p:nvPr>
            <p:ph sz="quarter" idx="1"/>
          </p:nvPr>
        </p:nvSpPr>
        <p:spPr/>
        <p:txBody>
          <a:bodyPr>
            <a:normAutofit fontScale="62500" lnSpcReduction="20000"/>
          </a:bodyPr>
          <a:lstStyle/>
          <a:p>
            <a:r>
              <a:rPr lang="en-US" b="1" dirty="0" smtClean="0"/>
              <a:t>Content Area Literacy Strategy</a:t>
            </a:r>
            <a:endParaRPr lang="en-US" dirty="0" smtClean="0"/>
          </a:p>
          <a:p>
            <a:pPr>
              <a:buNone/>
            </a:pPr>
            <a:r>
              <a:rPr lang="en-US" b="1" dirty="0" smtClean="0"/>
              <a:t> </a:t>
            </a:r>
            <a:endParaRPr lang="en-US" dirty="0" smtClean="0"/>
          </a:p>
          <a:p>
            <a:r>
              <a:rPr lang="en-US" b="1" dirty="0" smtClean="0"/>
              <a:t>Content Area: English</a:t>
            </a:r>
            <a:endParaRPr lang="en-US" dirty="0" smtClean="0"/>
          </a:p>
          <a:p>
            <a:r>
              <a:rPr lang="en-US" b="1" dirty="0" smtClean="0"/>
              <a:t>Strategy Topic:  Pre-reading (The Great Gatsby)</a:t>
            </a:r>
            <a:endParaRPr lang="en-US" dirty="0" smtClean="0"/>
          </a:p>
          <a:p>
            <a:r>
              <a:rPr lang="en-US" b="1" dirty="0" smtClean="0"/>
              <a:t>Name of Strategy: Color and Connotation Graphic Organizer</a:t>
            </a:r>
            <a:endParaRPr lang="en-US" dirty="0" smtClean="0"/>
          </a:p>
          <a:p>
            <a:r>
              <a:rPr lang="en-US" b="1" dirty="0" smtClean="0"/>
              <a:t>Description of Strategy: The Color and Connotation Graphic Organizer is a verbal, critical thinking, and writing assignment where students fill in the four boxes on the paper. Each box is equipped with a question for discussion within their peer groups.</a:t>
            </a:r>
            <a:endParaRPr lang="en-US" dirty="0" smtClean="0"/>
          </a:p>
          <a:p>
            <a:r>
              <a:rPr lang="en-US" b="1" dirty="0" smtClean="0"/>
              <a:t>Relevant English-Language Arts Content Standards: 1.2. Distinguish between the denotative and connotative meanings of words and interpret the connotative power of words</a:t>
            </a:r>
            <a:r>
              <a:rPr lang="en-US" dirty="0" smtClean="0"/>
              <a:t>.</a:t>
            </a:r>
          </a:p>
          <a:p>
            <a:r>
              <a:rPr lang="en-US" b="1" dirty="0" smtClean="0"/>
              <a:t>Explain How This Strategy Can Specifically Benefit Students: This strategy will help students apply their preconceptions about color and their critical thinking skills to help prepare them for The Great Gatsby. This pre-reading exercise will remind the students to keep a watchful eye on colors during their close reading of the novel. When students relate color to their own experiences, it makes the assignment more fun and memorable.</a:t>
            </a:r>
            <a:endParaRPr lang="en-US" dirty="0" smtClean="0"/>
          </a:p>
          <a:p>
            <a:endParaRPr lang="en-US" dirty="0" smtClean="0"/>
          </a:p>
          <a:p>
            <a:r>
              <a:rPr lang="en-US" b="1" dirty="0" smtClean="0"/>
              <a:t>Source: </a:t>
            </a:r>
            <a:r>
              <a:rPr lang="en-US" b="1" i="1" dirty="0" smtClean="0"/>
              <a:t>Content Area Literacy; An Integrated Approach</a:t>
            </a: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Before we begin…</a:t>
            </a:r>
            <a:endParaRPr lang="en-US" dirty="0"/>
          </a:p>
        </p:txBody>
      </p:sp>
      <p:sp>
        <p:nvSpPr>
          <p:cNvPr id="3" name="Content Placeholder 2"/>
          <p:cNvSpPr>
            <a:spLocks noGrp="1"/>
          </p:cNvSpPr>
          <p:nvPr>
            <p:ph sz="quarter" idx="1"/>
          </p:nvPr>
        </p:nvSpPr>
        <p:spPr/>
        <p:txBody>
          <a:bodyPr/>
          <a:lstStyle/>
          <a:p>
            <a:r>
              <a:rPr lang="en-US" dirty="0" smtClean="0"/>
              <a:t>Discuss in your groups the following questions:</a:t>
            </a:r>
          </a:p>
          <a:p>
            <a:pPr lvl="1"/>
            <a:r>
              <a:rPr lang="en-US" dirty="0" smtClean="0"/>
              <a:t>What </a:t>
            </a:r>
            <a:r>
              <a:rPr lang="en-US" dirty="0" smtClean="0"/>
              <a:t>do you think this book is about?</a:t>
            </a:r>
          </a:p>
          <a:p>
            <a:pPr lvl="1"/>
            <a:r>
              <a:rPr lang="en-US" dirty="0" smtClean="0"/>
              <a:t>What words and things do you associate with this novel?</a:t>
            </a:r>
          </a:p>
          <a:p>
            <a:pPr lvl="1"/>
            <a:r>
              <a:rPr lang="en-US" dirty="0" smtClean="0"/>
              <a:t>Do colors mean anything to you in novels?</a:t>
            </a:r>
          </a:p>
          <a:p>
            <a:pPr lvl="1"/>
            <a:r>
              <a:rPr lang="en-US" dirty="0" smtClean="0"/>
              <a:t>Discussion:</a:t>
            </a:r>
          </a:p>
          <a:p>
            <a:pPr lvl="1"/>
            <a:r>
              <a:rPr lang="en-US" dirty="0" smtClean="0"/>
              <a:t>What do you think of when you see the color:</a:t>
            </a:r>
          </a:p>
          <a:p>
            <a:pPr lvl="2"/>
            <a:r>
              <a:rPr lang="en-US" dirty="0" smtClean="0">
                <a:solidFill>
                  <a:srgbClr val="0070C0"/>
                </a:solidFill>
              </a:rPr>
              <a:t>BLUE</a:t>
            </a:r>
          </a:p>
          <a:p>
            <a:pPr lvl="2"/>
            <a:r>
              <a:rPr lang="en-US" dirty="0" smtClean="0">
                <a:solidFill>
                  <a:srgbClr val="00B050"/>
                </a:solidFill>
              </a:rPr>
              <a:t>GREEN</a:t>
            </a:r>
          </a:p>
          <a:p>
            <a:pPr lvl="2"/>
            <a:r>
              <a:rPr lang="en-US" dirty="0" smtClean="0">
                <a:solidFill>
                  <a:srgbClr val="FFFF00"/>
                </a:solidFill>
              </a:rPr>
              <a:t>YELLOW</a:t>
            </a:r>
          </a:p>
          <a:p>
            <a:pPr lvl="2"/>
            <a:r>
              <a:rPr lang="en-US" dirty="0" smtClean="0">
                <a:solidFill>
                  <a:srgbClr val="FF0000"/>
                </a:solidFill>
              </a:rPr>
              <a:t>RED</a:t>
            </a:r>
          </a:p>
          <a:p>
            <a:pPr lvl="2"/>
            <a:r>
              <a:rPr lang="en-US" dirty="0" smtClean="0">
                <a:solidFill>
                  <a:srgbClr val="FF0066"/>
                </a:solidFill>
              </a:rPr>
              <a:t>PINK</a:t>
            </a:r>
            <a:endParaRPr lang="en-US" dirty="0">
              <a:solidFill>
                <a:srgbClr val="FF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quarter" idx="1"/>
          </p:nvPr>
        </p:nvGraphicFramePr>
        <p:xfrm>
          <a:off x="914400" y="1680980"/>
          <a:ext cx="7772400" cy="4105639"/>
        </p:xfrm>
        <a:graphic>
          <a:graphicData uri="http://schemas.openxmlformats.org/drawingml/2006/table">
            <a:tbl>
              <a:tblPr firstRow="1" firstCol="1" bandRow="1">
                <a:tableStyleId>{5C22544A-7EE6-4342-B048-85BDC9FD1C3A}</a:tableStyleId>
              </a:tblPr>
              <a:tblGrid>
                <a:gridCol w="3886200"/>
                <a:gridCol w="3886200"/>
              </a:tblGrid>
              <a:tr h="2604957">
                <a:tc>
                  <a:txBody>
                    <a:bodyPr/>
                    <a:lstStyle/>
                    <a:p>
                      <a:pPr marL="0" marR="0">
                        <a:spcBef>
                          <a:spcPts val="0"/>
                        </a:spcBef>
                        <a:spcAft>
                          <a:spcPts val="0"/>
                        </a:spcAft>
                      </a:pPr>
                      <a:r>
                        <a:rPr lang="en-US" sz="1100">
                          <a:effectLst/>
                        </a:rPr>
                        <a:t>Write down words that are associated with your group’s color. Next, write down words that your group comes up with that are variations of the color, meaning or types of the color. Last, write down your own opinion of what your color reminds you of. There is no right answer. Draw from your own experiences.</a:t>
                      </a:r>
                    </a:p>
                    <a:p>
                      <a:pPr marL="0" marR="0" algn="ctr">
                        <a:spcBef>
                          <a:spcPts val="0"/>
                        </a:spcBef>
                        <a:spcAft>
                          <a:spcPts val="0"/>
                        </a:spcAft>
                      </a:pPr>
                      <a:r>
                        <a:rPr lang="en-US" sz="1100">
                          <a:effectLst/>
                        </a:rPr>
                        <a:t> </a:t>
                      </a:r>
                    </a:p>
                    <a:p>
                      <a:pPr marL="0" marR="0">
                        <a:spcBef>
                          <a:spcPts val="0"/>
                        </a:spcBef>
                        <a:spcAft>
                          <a:spcPts val="0"/>
                        </a:spcAft>
                      </a:pPr>
                      <a:r>
                        <a:rPr lang="en-US" sz="900">
                          <a:effectLst/>
                        </a:rPr>
                        <a:t>Variations of the word blue that my team came up with were: light blue, teal, indigo, robin’s egg, cerulean, sapphire, and navy.</a:t>
                      </a:r>
                      <a:br>
                        <a:rPr lang="en-US" sz="900">
                          <a:effectLst/>
                        </a:rPr>
                      </a:br>
                      <a:r>
                        <a:rPr lang="en-US" sz="900">
                          <a:effectLst/>
                        </a:rPr>
                        <a:t/>
                      </a:r>
                      <a:br>
                        <a:rPr lang="en-US" sz="900">
                          <a:effectLst/>
                        </a:rPr>
                      </a:br>
                      <a:r>
                        <a:rPr lang="en-US" sz="900">
                          <a:effectLst/>
                        </a:rPr>
                        <a:t>Other things that blue reminded our group of was: blue (sad), the ocean, calm, cold, freezing, barren, snow, depression, and anxiety.</a:t>
                      </a:r>
                      <a:endParaRPr lang="en-US" sz="1100">
                        <a:effectLst/>
                      </a:endParaRPr>
                    </a:p>
                    <a:p>
                      <a:pPr marL="0" marR="0">
                        <a:spcBef>
                          <a:spcPts val="0"/>
                        </a:spcBef>
                        <a:spcAft>
                          <a:spcPts val="0"/>
                        </a:spcAft>
                      </a:pPr>
                      <a:r>
                        <a:rPr lang="en-US" sz="900">
                          <a:effectLst/>
                        </a:rPr>
                        <a:t> </a:t>
                      </a:r>
                      <a:endParaRPr lang="en-US" sz="1100">
                        <a:effectLst/>
                      </a:endParaRPr>
                    </a:p>
                    <a:p>
                      <a:pPr marL="0" marR="0">
                        <a:spcBef>
                          <a:spcPts val="0"/>
                        </a:spcBef>
                        <a:spcAft>
                          <a:spcPts val="0"/>
                        </a:spcAft>
                      </a:pPr>
                      <a:r>
                        <a:rPr lang="en-US" sz="900">
                          <a:effectLst/>
                        </a:rPr>
                        <a:t>When I think of blue, I think of the words cold, calm and relaxed.</a:t>
                      </a:r>
                      <a:endParaRPr lang="en-US" sz="1100">
                        <a:effectLst/>
                      </a:endParaRPr>
                    </a:p>
                    <a:p>
                      <a:pPr marL="0" marR="0">
                        <a:spcBef>
                          <a:spcPts val="0"/>
                        </a:spcBef>
                        <a:spcAft>
                          <a:spcPts val="0"/>
                        </a:spcAft>
                      </a:pPr>
                      <a:r>
                        <a:rPr lang="en-US" sz="1100">
                          <a:effectLst/>
                        </a:rPr>
                        <a:t> </a:t>
                      </a:r>
                      <a:endParaRPr lang="en-US" sz="1100">
                        <a:effectLst/>
                        <a:latin typeface="Times New Roman"/>
                        <a:ea typeface="Times New Roman"/>
                        <a:cs typeface="Times New Roman"/>
                      </a:endParaRPr>
                    </a:p>
                  </a:txBody>
                  <a:tcPr marL="63708" marR="63708" marT="0" marB="0"/>
                </a:tc>
                <a:tc>
                  <a:txBody>
                    <a:bodyPr/>
                    <a:lstStyle/>
                    <a:p>
                      <a:pPr marL="0" marR="0">
                        <a:spcBef>
                          <a:spcPts val="0"/>
                        </a:spcBef>
                        <a:spcAft>
                          <a:spcPts val="0"/>
                        </a:spcAft>
                      </a:pPr>
                      <a:r>
                        <a:rPr lang="en-US" sz="1100" dirty="0">
                          <a:effectLst/>
                        </a:rPr>
                        <a:t>Use this space to write down what you think are complementary and contrasting colors to your assigned color. What are the meanings and connotation of those colors? Which one (the contrasting or the complementary colors) do you feel are closer related to your assigned color? </a:t>
                      </a:r>
                    </a:p>
                    <a:p>
                      <a:pPr marL="0" marR="0">
                        <a:spcBef>
                          <a:spcPts val="0"/>
                        </a:spcBef>
                        <a:spcAft>
                          <a:spcPts val="0"/>
                        </a:spcAft>
                      </a:pPr>
                      <a:r>
                        <a:rPr lang="en-US" sz="1100" dirty="0">
                          <a:effectLst/>
                        </a:rPr>
                        <a:t> </a:t>
                      </a:r>
                    </a:p>
                    <a:p>
                      <a:pPr marL="0" marR="0">
                        <a:spcBef>
                          <a:spcPts val="0"/>
                        </a:spcBef>
                        <a:spcAft>
                          <a:spcPts val="0"/>
                        </a:spcAft>
                      </a:pPr>
                      <a:r>
                        <a:rPr lang="en-US" sz="900" dirty="0">
                          <a:effectLst/>
                        </a:rPr>
                        <a:t>Our group decided that complementary colors to blue are the “cool” colors that we know as:  purple, green, and teal. They are all cool types of colors and are closer related to blue than any other.</a:t>
                      </a:r>
                      <a:endParaRPr lang="en-US" sz="1100" dirty="0">
                        <a:effectLst/>
                      </a:endParaRPr>
                    </a:p>
                    <a:p>
                      <a:pPr marL="0" marR="0">
                        <a:spcBef>
                          <a:spcPts val="0"/>
                        </a:spcBef>
                        <a:spcAft>
                          <a:spcPts val="0"/>
                        </a:spcAft>
                      </a:pPr>
                      <a:r>
                        <a:rPr lang="en-US" sz="900" dirty="0">
                          <a:effectLst/>
                        </a:rPr>
                        <a:t>We think that contrasting colors would be orange, yellow and red. These are more commonly known as hot colors. These contrasting colors are supposed to be opposites. Someone who is “calm cool and collected” would be exactly opposite of someone described as hot-headed (eager to jump to conclusions).</a:t>
                      </a:r>
                      <a:endParaRPr lang="en-US" sz="1100" dirty="0">
                        <a:effectLst/>
                        <a:latin typeface="Times New Roman"/>
                        <a:ea typeface="Times New Roman"/>
                        <a:cs typeface="Times New Roman"/>
                      </a:endParaRPr>
                    </a:p>
                  </a:txBody>
                  <a:tcPr marL="63708" marR="63708" marT="0" marB="0"/>
                </a:tc>
              </a:tr>
              <a:tr h="1500682">
                <a:tc>
                  <a:txBody>
                    <a:bodyPr/>
                    <a:lstStyle/>
                    <a:p>
                      <a:pPr marL="0" marR="0">
                        <a:spcBef>
                          <a:spcPts val="0"/>
                        </a:spcBef>
                        <a:spcAft>
                          <a:spcPts val="0"/>
                        </a:spcAft>
                      </a:pPr>
                      <a:r>
                        <a:rPr lang="en-US" sz="1100">
                          <a:effectLst/>
                        </a:rPr>
                        <a:t>How does the feeling of your color change when it is combined with other colors? Give specific examples.</a:t>
                      </a:r>
                    </a:p>
                    <a:p>
                      <a:pPr marL="0" marR="0">
                        <a:spcBef>
                          <a:spcPts val="0"/>
                        </a:spcBef>
                        <a:spcAft>
                          <a:spcPts val="0"/>
                        </a:spcAft>
                      </a:pPr>
                      <a:r>
                        <a:rPr lang="en-US" sz="900">
                          <a:effectLst/>
                        </a:rPr>
                        <a:t>The first example that we thought of was red, white and blue. When the color blue is combined and showed with the colors red and white, it no longer has the connotation of calm or cold, it changes to representative colors of a nation. The French flag also demonstrates this. When combined together each color (red, white, and blue) is symbolic of liberty, equality, and fraternity. </a:t>
                      </a:r>
                      <a:endParaRPr lang="en-US" sz="1100">
                        <a:effectLst/>
                        <a:latin typeface="Times New Roman"/>
                        <a:ea typeface="Times New Roman"/>
                        <a:cs typeface="Times New Roman"/>
                      </a:endParaRPr>
                    </a:p>
                  </a:txBody>
                  <a:tcPr marL="63708" marR="63708" marT="0" marB="0"/>
                </a:tc>
                <a:tc>
                  <a:txBody>
                    <a:bodyPr/>
                    <a:lstStyle/>
                    <a:p>
                      <a:pPr marL="0" marR="0">
                        <a:spcBef>
                          <a:spcPts val="0"/>
                        </a:spcBef>
                        <a:spcAft>
                          <a:spcPts val="0"/>
                        </a:spcAft>
                      </a:pPr>
                      <a:r>
                        <a:rPr lang="en-US" sz="1100" dirty="0">
                          <a:effectLst/>
                        </a:rPr>
                        <a:t>Make predictions here on how you believe that colors could be used in the novel.</a:t>
                      </a:r>
                      <a:br>
                        <a:rPr lang="en-US" sz="1100" dirty="0">
                          <a:effectLst/>
                        </a:rPr>
                      </a:br>
                      <a:endParaRPr lang="en-US" sz="1100" dirty="0">
                        <a:effectLst/>
                      </a:endParaRPr>
                    </a:p>
                    <a:p>
                      <a:pPr marL="0" marR="0">
                        <a:spcBef>
                          <a:spcPts val="0"/>
                        </a:spcBef>
                        <a:spcAft>
                          <a:spcPts val="0"/>
                        </a:spcAft>
                      </a:pPr>
                      <a:r>
                        <a:rPr lang="en-US" sz="900" dirty="0">
                          <a:effectLst/>
                        </a:rPr>
                        <a:t>Our group believes that the author will use colors to describe not only the settings, but also the people in the novel. We can only guess that like the meanings that we associate with these colors, the author will also use. We think he will use specific colors every time he describes certain characters in the book. The color could also be used to help the mood.</a:t>
                      </a:r>
                      <a:endParaRPr lang="en-US" sz="1100" dirty="0">
                        <a:effectLst/>
                        <a:latin typeface="Times New Roman"/>
                        <a:ea typeface="Times New Roman"/>
                        <a:cs typeface="Times New Roman"/>
                      </a:endParaRPr>
                    </a:p>
                  </a:txBody>
                  <a:tcPr marL="63708" marR="63708" marT="0" marB="0"/>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57193492"/>
              </p:ext>
            </p:extLst>
          </p:nvPr>
        </p:nvGraphicFramePr>
        <p:xfrm>
          <a:off x="533400" y="990600"/>
          <a:ext cx="8229600" cy="5481819"/>
        </p:xfrm>
        <a:graphic>
          <a:graphicData uri="http://schemas.openxmlformats.org/drawingml/2006/table">
            <a:tbl>
              <a:tblPr firstRow="1" firstCol="1" bandRow="1">
                <a:tableStyleId>{5C22544A-7EE6-4342-B048-85BDC9FD1C3A}</a:tableStyleId>
              </a:tblPr>
              <a:tblGrid>
                <a:gridCol w="4114800"/>
                <a:gridCol w="4114800"/>
              </a:tblGrid>
              <a:tr h="3478120">
                <a:tc>
                  <a:txBody>
                    <a:bodyPr/>
                    <a:lstStyle/>
                    <a:p>
                      <a:pPr marL="0" marR="0">
                        <a:spcBef>
                          <a:spcPts val="0"/>
                        </a:spcBef>
                        <a:spcAft>
                          <a:spcPts val="0"/>
                        </a:spcAft>
                      </a:pPr>
                      <a:r>
                        <a:rPr lang="en-US" sz="1100" dirty="0">
                          <a:effectLst/>
                        </a:rPr>
                        <a:t>Write down words that are associated with your group’s color. Next, write down words that your group comes up with that are variations of the color, meaning or types of the color. Last, write down your own opinion of what your color reminds you of. There is no right answer. Draw from your own experiences.</a:t>
                      </a:r>
                    </a:p>
                    <a:p>
                      <a:pPr marL="0" marR="0" algn="ctr">
                        <a:spcBef>
                          <a:spcPts val="0"/>
                        </a:spcBef>
                        <a:spcAft>
                          <a:spcPts val="0"/>
                        </a:spcAft>
                      </a:pPr>
                      <a:r>
                        <a:rPr lang="en-US" sz="1100" dirty="0">
                          <a:effectLst/>
                        </a:rPr>
                        <a:t> </a:t>
                      </a:r>
                    </a:p>
                    <a:p>
                      <a:pPr marL="0" marR="0">
                        <a:spcBef>
                          <a:spcPts val="0"/>
                        </a:spcBef>
                        <a:spcAft>
                          <a:spcPts val="0"/>
                        </a:spcAft>
                      </a:pPr>
                      <a:r>
                        <a:rPr lang="en-US" sz="900" dirty="0">
                          <a:effectLst/>
                        </a:rPr>
                        <a:t>Variations of the word blue that my team came up with were: light blue, teal, indigo, robin’s egg, cerulean, sapphire, and navy.</a:t>
                      </a:r>
                      <a:br>
                        <a:rPr lang="en-US" sz="900" dirty="0">
                          <a:effectLst/>
                        </a:rPr>
                      </a:br>
                      <a:r>
                        <a:rPr lang="en-US" sz="900" dirty="0">
                          <a:effectLst/>
                        </a:rPr>
                        <a:t/>
                      </a:r>
                      <a:br>
                        <a:rPr lang="en-US" sz="900" dirty="0">
                          <a:effectLst/>
                        </a:rPr>
                      </a:br>
                      <a:r>
                        <a:rPr lang="en-US" sz="900" dirty="0">
                          <a:effectLst/>
                        </a:rPr>
                        <a:t>Other things that blue reminded our group of was: blue (sad), the ocean, calm, cold, freezing, barren, snow, depression, and anxiety.</a:t>
                      </a:r>
                      <a:endParaRPr lang="en-US" sz="1100" dirty="0">
                        <a:effectLst/>
                      </a:endParaRPr>
                    </a:p>
                    <a:p>
                      <a:pPr marL="0" marR="0">
                        <a:spcBef>
                          <a:spcPts val="0"/>
                        </a:spcBef>
                        <a:spcAft>
                          <a:spcPts val="0"/>
                        </a:spcAft>
                      </a:pPr>
                      <a:r>
                        <a:rPr lang="en-US" sz="900" dirty="0">
                          <a:effectLst/>
                        </a:rPr>
                        <a:t> </a:t>
                      </a:r>
                      <a:endParaRPr lang="en-US" sz="1100" dirty="0">
                        <a:effectLst/>
                      </a:endParaRPr>
                    </a:p>
                    <a:p>
                      <a:pPr marL="0" marR="0">
                        <a:spcBef>
                          <a:spcPts val="0"/>
                        </a:spcBef>
                        <a:spcAft>
                          <a:spcPts val="0"/>
                        </a:spcAft>
                      </a:pPr>
                      <a:r>
                        <a:rPr lang="en-US" sz="900" dirty="0">
                          <a:effectLst/>
                        </a:rPr>
                        <a:t>When I think of blue, I think of the words cold, calm and relaxed.</a:t>
                      </a:r>
                      <a:endParaRPr lang="en-US" sz="1100" dirty="0">
                        <a:effectLst/>
                      </a:endParaRPr>
                    </a:p>
                    <a:p>
                      <a:pPr marL="0" marR="0">
                        <a:spcBef>
                          <a:spcPts val="0"/>
                        </a:spcBef>
                        <a:spcAft>
                          <a:spcPts val="0"/>
                        </a:spcAft>
                      </a:pPr>
                      <a:r>
                        <a:rPr lang="en-US" sz="1100" dirty="0">
                          <a:effectLst/>
                        </a:rPr>
                        <a:t> </a:t>
                      </a:r>
                      <a:endParaRPr lang="en-US" sz="1100" dirty="0">
                        <a:effectLst/>
                        <a:latin typeface="Times New Roman"/>
                        <a:ea typeface="Times New Roman"/>
                        <a:cs typeface="Times New Roman"/>
                      </a:endParaRPr>
                    </a:p>
                  </a:txBody>
                  <a:tcPr marL="63708" marR="63708" marT="0" marB="0"/>
                </a:tc>
                <a:tc>
                  <a:txBody>
                    <a:bodyPr/>
                    <a:lstStyle/>
                    <a:p>
                      <a:pPr marL="0" marR="0">
                        <a:spcBef>
                          <a:spcPts val="0"/>
                        </a:spcBef>
                        <a:spcAft>
                          <a:spcPts val="0"/>
                        </a:spcAft>
                      </a:pPr>
                      <a:r>
                        <a:rPr lang="en-US" sz="1100">
                          <a:effectLst/>
                        </a:rPr>
                        <a:t>Use this space to write down what you think are complementary and contrasting colors to your assigned color. What are the meanings and connotation of those colors? Which one (the contrasting or the complementary colors) do you feel are closer related to your assigned color? </a:t>
                      </a:r>
                    </a:p>
                    <a:p>
                      <a:pPr marL="0" marR="0">
                        <a:spcBef>
                          <a:spcPts val="0"/>
                        </a:spcBef>
                        <a:spcAft>
                          <a:spcPts val="0"/>
                        </a:spcAft>
                      </a:pPr>
                      <a:r>
                        <a:rPr lang="en-US" sz="1100">
                          <a:effectLst/>
                        </a:rPr>
                        <a:t> </a:t>
                      </a:r>
                    </a:p>
                    <a:p>
                      <a:pPr marL="0" marR="0">
                        <a:spcBef>
                          <a:spcPts val="0"/>
                        </a:spcBef>
                        <a:spcAft>
                          <a:spcPts val="0"/>
                        </a:spcAft>
                      </a:pPr>
                      <a:r>
                        <a:rPr lang="en-US" sz="900">
                          <a:effectLst/>
                        </a:rPr>
                        <a:t>Our group decided that complementary colors to blue are the “cool” colors that we know as:  purple, green, and teal. They are all cool types of colors and are closer related to blue than any other.</a:t>
                      </a:r>
                      <a:endParaRPr lang="en-US" sz="1100">
                        <a:effectLst/>
                      </a:endParaRPr>
                    </a:p>
                    <a:p>
                      <a:pPr marL="0" marR="0">
                        <a:spcBef>
                          <a:spcPts val="0"/>
                        </a:spcBef>
                        <a:spcAft>
                          <a:spcPts val="0"/>
                        </a:spcAft>
                      </a:pPr>
                      <a:r>
                        <a:rPr lang="en-US" sz="900">
                          <a:effectLst/>
                        </a:rPr>
                        <a:t>We think that contrasting colors would be orange, yellow and red. These are more commonly known as hot colors. These contrasting colors are supposed to be opposites. Someone who is “calm cool and collected” would be exactly opposite of someone described as hot-headed (eager to jump to conclusions).</a:t>
                      </a:r>
                      <a:endParaRPr lang="en-US" sz="1100">
                        <a:effectLst/>
                        <a:latin typeface="Times New Roman"/>
                        <a:ea typeface="Times New Roman"/>
                        <a:cs typeface="Times New Roman"/>
                      </a:endParaRPr>
                    </a:p>
                  </a:txBody>
                  <a:tcPr marL="63708" marR="63708" marT="0" marB="0"/>
                </a:tc>
              </a:tr>
              <a:tr h="2003699">
                <a:tc>
                  <a:txBody>
                    <a:bodyPr/>
                    <a:lstStyle/>
                    <a:p>
                      <a:pPr marL="0" marR="0">
                        <a:spcBef>
                          <a:spcPts val="0"/>
                        </a:spcBef>
                        <a:spcAft>
                          <a:spcPts val="0"/>
                        </a:spcAft>
                      </a:pPr>
                      <a:r>
                        <a:rPr lang="en-US" sz="1100">
                          <a:effectLst/>
                        </a:rPr>
                        <a:t>How does the feeling of your color change when it is combined with other colors? Give specific examples.</a:t>
                      </a:r>
                    </a:p>
                    <a:p>
                      <a:pPr marL="0" marR="0">
                        <a:spcBef>
                          <a:spcPts val="0"/>
                        </a:spcBef>
                        <a:spcAft>
                          <a:spcPts val="0"/>
                        </a:spcAft>
                      </a:pPr>
                      <a:r>
                        <a:rPr lang="en-US" sz="900">
                          <a:effectLst/>
                        </a:rPr>
                        <a:t>The first example that we thought of was red, white and blue. When the color blue is combined and showed with the colors red and white, it no longer has the connotation of calm or cold, it changes to representative colors of a nation. The French flag also demonstrates this. When combined together each color (red, white, and blue) is symbolic of liberty, equality, and fraternity. </a:t>
                      </a:r>
                      <a:endParaRPr lang="en-US" sz="1100">
                        <a:effectLst/>
                        <a:latin typeface="Times New Roman"/>
                        <a:ea typeface="Times New Roman"/>
                        <a:cs typeface="Times New Roman"/>
                      </a:endParaRPr>
                    </a:p>
                  </a:txBody>
                  <a:tcPr marL="63708" marR="63708" marT="0" marB="0"/>
                </a:tc>
                <a:tc>
                  <a:txBody>
                    <a:bodyPr/>
                    <a:lstStyle/>
                    <a:p>
                      <a:pPr marL="0" marR="0">
                        <a:spcBef>
                          <a:spcPts val="0"/>
                        </a:spcBef>
                        <a:spcAft>
                          <a:spcPts val="0"/>
                        </a:spcAft>
                      </a:pPr>
                      <a:r>
                        <a:rPr lang="en-US" sz="1100" dirty="0">
                          <a:effectLst/>
                        </a:rPr>
                        <a:t>Make predictions here on how you believe that colors could be used in the novel.</a:t>
                      </a:r>
                      <a:br>
                        <a:rPr lang="en-US" sz="1100" dirty="0">
                          <a:effectLst/>
                        </a:rPr>
                      </a:br>
                      <a:endParaRPr lang="en-US" sz="1100" dirty="0">
                        <a:effectLst/>
                      </a:endParaRPr>
                    </a:p>
                    <a:p>
                      <a:pPr marL="0" marR="0">
                        <a:spcBef>
                          <a:spcPts val="0"/>
                        </a:spcBef>
                        <a:spcAft>
                          <a:spcPts val="0"/>
                        </a:spcAft>
                      </a:pPr>
                      <a:r>
                        <a:rPr lang="en-US" sz="900" dirty="0">
                          <a:effectLst/>
                        </a:rPr>
                        <a:t>Our group believes that the author will use colors to describe not only the settings, but also the people in the novel. We can only guess that like the meanings that we associate with these colors, the author will also use. We think he will use specific colors every time he describes certain characters in the book. The color could also be used to help the mood.</a:t>
                      </a:r>
                      <a:endParaRPr lang="en-US" sz="1100" dirty="0">
                        <a:effectLst/>
                        <a:latin typeface="Times New Roman"/>
                        <a:ea typeface="Times New Roman"/>
                        <a:cs typeface="Times New Roman"/>
                      </a:endParaRPr>
                    </a:p>
                  </a:txBody>
                  <a:tcPr marL="63708" marR="63708" marT="0" marB="0"/>
                </a:tc>
              </a:tr>
            </a:tbl>
          </a:graphicData>
        </a:graphic>
      </p:graphicFrame>
      <p:sp>
        <p:nvSpPr>
          <p:cNvPr id="9" name="Rectangle 3"/>
          <p:cNvSpPr>
            <a:spLocks noGrp="1" noChangeArrowheads="1"/>
          </p:cNvSpPr>
          <p:nvPr>
            <p:ph type="title"/>
          </p:nvPr>
        </p:nvSpPr>
        <p:spPr bwMode="auto">
          <a:xfrm>
            <a:off x="762000" y="304800"/>
            <a:ext cx="773801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In your divided groups,</a:t>
            </a:r>
            <a:r>
              <a:rPr kumimoji="0" lang="en-US" sz="1800" b="0" i="0" u="none" strike="noStrike" cap="none" normalizeH="0" dirty="0" smtClean="0">
                <a:ln>
                  <a:noFill/>
                </a:ln>
                <a:solidFill>
                  <a:schemeClr val="tx1"/>
                </a:solidFill>
                <a:effectLst/>
                <a:latin typeface="Arial" pitchFamily="34" charset="0"/>
                <a:cs typeface="Arial" pitchFamily="34" charset="0"/>
              </a:rPr>
              <a:t> </a:t>
            </a:r>
            <a:r>
              <a:rPr lang="en-US" sz="1800" dirty="0" smtClean="0">
                <a:solidFill>
                  <a:schemeClr val="tx1"/>
                </a:solidFill>
                <a:latin typeface="Arial" pitchFamily="34" charset="0"/>
                <a:cs typeface="Arial" pitchFamily="34" charset="0"/>
              </a:rPr>
              <a:t>complete the graphic organizers assigned. </a:t>
            </a:r>
            <a:br>
              <a:rPr lang="en-US" sz="1800" dirty="0" smtClean="0">
                <a:solidFill>
                  <a:schemeClr val="tx1"/>
                </a:solidFill>
                <a:latin typeface="Arial" pitchFamily="34" charset="0"/>
                <a:cs typeface="Arial" pitchFamily="34" charset="0"/>
              </a:rPr>
            </a:br>
            <a:r>
              <a:rPr kumimoji="0" lang="en-US" sz="1800" b="0" i="0" u="none" strike="noStrike" cap="none" normalizeH="0" baseline="0" dirty="0" smtClean="0">
                <a:ln>
                  <a:noFill/>
                </a:ln>
                <a:solidFill>
                  <a:schemeClr val="tx1"/>
                </a:solidFill>
                <a:effectLst/>
                <a:latin typeface="Arial" pitchFamily="34" charset="0"/>
                <a:cs typeface="Arial" pitchFamily="34" charset="0"/>
              </a:rPr>
              <a:t>Here</a:t>
            </a:r>
            <a:r>
              <a:rPr kumimoji="0" lang="en-US" sz="1800" b="0" i="0" u="none" strike="noStrike" cap="none" normalizeH="0" dirty="0" smtClean="0">
                <a:ln>
                  <a:noFill/>
                </a:ln>
                <a:solidFill>
                  <a:schemeClr val="tx1"/>
                </a:solidFill>
                <a:effectLst/>
                <a:latin typeface="Arial" pitchFamily="34" charset="0"/>
                <a:cs typeface="Arial" pitchFamily="34" charset="0"/>
              </a:rPr>
              <a:t> </a:t>
            </a:r>
            <a:r>
              <a:rPr kumimoji="0" lang="en-US" sz="1800" b="0" i="0" u="none" strike="noStrike" cap="none" normalizeH="0" dirty="0" smtClean="0">
                <a:ln>
                  <a:noFill/>
                </a:ln>
                <a:solidFill>
                  <a:schemeClr val="tx1"/>
                </a:solidFill>
                <a:effectLst/>
                <a:latin typeface="Arial" pitchFamily="34" charset="0"/>
                <a:cs typeface="Arial" pitchFamily="34" charset="0"/>
              </a:rPr>
              <a:t>is an example of what I expect to see on your pre-reading worksheet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7745522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Play close attention…</a:t>
            </a:r>
            <a:endParaRPr lang="en-US" dirty="0"/>
          </a:p>
        </p:txBody>
      </p:sp>
      <p:sp>
        <p:nvSpPr>
          <p:cNvPr id="3" name="Content Placeholder 2"/>
          <p:cNvSpPr>
            <a:spLocks noGrp="1"/>
          </p:cNvSpPr>
          <p:nvPr>
            <p:ph sz="quarter" idx="1"/>
          </p:nvPr>
        </p:nvSpPr>
        <p:spPr>
          <a:xfrm>
            <a:off x="914400" y="1447800"/>
            <a:ext cx="7772400" cy="4953000"/>
          </a:xfrm>
        </p:spPr>
        <p:txBody>
          <a:bodyPr/>
          <a:lstStyle/>
          <a:p>
            <a:r>
              <a:rPr lang="en-US" dirty="0" smtClean="0"/>
              <a:t>To the significance of names in this novel</a:t>
            </a:r>
          </a:p>
          <a:p>
            <a:r>
              <a:rPr lang="en-US" dirty="0" smtClean="0"/>
              <a:t>To the significance of colors in this novel</a:t>
            </a:r>
          </a:p>
          <a:p>
            <a:r>
              <a:rPr lang="en-US" dirty="0" smtClean="0"/>
              <a:t>To the actions characters take over their actions</a:t>
            </a:r>
          </a:p>
          <a:p>
            <a:r>
              <a:rPr lang="en-US" dirty="0" smtClean="0"/>
              <a:t>Character’s actions that reveal more about themselves that what they actually say</a:t>
            </a:r>
          </a:p>
          <a:p>
            <a:r>
              <a:rPr lang="en-US" dirty="0" smtClean="0"/>
              <a:t>Character view’s of themselves that contrast with other’s views of them.</a:t>
            </a:r>
          </a:p>
          <a:p>
            <a:endParaRPr lang="en-US" dirty="0"/>
          </a:p>
          <a:p>
            <a:r>
              <a:rPr lang="en-US" dirty="0" smtClean="0"/>
              <a:t>Discussion:</a:t>
            </a:r>
          </a:p>
          <a:p>
            <a:pPr lvl="1"/>
            <a:r>
              <a:rPr lang="en-US" dirty="0" smtClean="0"/>
              <a:t>What else do you think is important to look for?</a:t>
            </a:r>
            <a:endParaRPr lang="en-US" dirty="0"/>
          </a:p>
        </p:txBody>
      </p:sp>
    </p:spTree>
    <p:extLst>
      <p:ext uri="{BB962C8B-B14F-4D97-AF65-F5344CB8AC3E}">
        <p14:creationId xmlns:p14="http://schemas.microsoft.com/office/powerpoint/2010/main" val="2927105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2"/>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Main Characters</a:t>
            </a:r>
            <a:endParaRPr lang="en-US" dirty="0"/>
          </a:p>
        </p:txBody>
      </p:sp>
      <p:sp>
        <p:nvSpPr>
          <p:cNvPr id="3" name="Content Placeholder 2"/>
          <p:cNvSpPr>
            <a:spLocks noGrp="1"/>
          </p:cNvSpPr>
          <p:nvPr>
            <p:ph sz="quarter" idx="1"/>
          </p:nvPr>
        </p:nvSpPr>
        <p:spPr/>
        <p:txBody>
          <a:bodyPr>
            <a:normAutofit/>
          </a:bodyPr>
          <a:lstStyle/>
          <a:p>
            <a:r>
              <a:rPr lang="en-US" sz="4000" dirty="0" smtClean="0"/>
              <a:t>Nick </a:t>
            </a:r>
            <a:r>
              <a:rPr lang="en-US" sz="4000" dirty="0" err="1" smtClean="0"/>
              <a:t>Carraway</a:t>
            </a:r>
            <a:endParaRPr lang="en-US" sz="4000" dirty="0" smtClean="0"/>
          </a:p>
          <a:p>
            <a:r>
              <a:rPr lang="en-US" sz="4000" dirty="0" smtClean="0"/>
              <a:t>Jay Gatsby</a:t>
            </a:r>
          </a:p>
          <a:p>
            <a:r>
              <a:rPr lang="en-US" sz="4000" dirty="0" smtClean="0"/>
              <a:t>Daisy Buchanan</a:t>
            </a:r>
          </a:p>
          <a:p>
            <a:r>
              <a:rPr lang="en-US" sz="4000" dirty="0" smtClean="0"/>
              <a:t>Tom Buchanan</a:t>
            </a:r>
          </a:p>
          <a:p>
            <a:r>
              <a:rPr lang="en-US" sz="4000" dirty="0" smtClean="0"/>
              <a:t>Jordan Baker</a:t>
            </a:r>
          </a:p>
          <a:p>
            <a:r>
              <a:rPr lang="en-US" sz="4000" dirty="0" smtClean="0"/>
              <a:t>Myrtle Wilson</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98</TotalTime>
  <Words>859</Words>
  <Application>Microsoft Office PowerPoint</Application>
  <PresentationFormat>On-screen Show (4:3)</PresentationFormat>
  <Paragraphs>112</Paragraphs>
  <Slides>13</Slides>
  <Notes>1</Notes>
  <HiddenSlides>0</HiddenSlides>
  <MMClips>1</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Equity</vt:lpstr>
      <vt:lpstr>The Great Gatsby By F. Scott Fitzgerald</vt:lpstr>
      <vt:lpstr>Welcome to the Roaring Twenties!</vt:lpstr>
      <vt:lpstr>Big Happenings in the Twenties</vt:lpstr>
      <vt:lpstr>    About the Author</vt:lpstr>
      <vt:lpstr>Fulfillment (Standards met)</vt:lpstr>
      <vt:lpstr>Before we begin…</vt:lpstr>
      <vt:lpstr>In your divided groups, complete the graphic organizers assigned.  Here is an example of what I expect to see on your pre-reading worksheet</vt:lpstr>
      <vt:lpstr>Play close attention…</vt:lpstr>
      <vt:lpstr>Main Characters</vt:lpstr>
      <vt:lpstr>Vocabulary Words</vt:lpstr>
      <vt:lpstr>Themes</vt:lpstr>
      <vt:lpstr>Journal Entry</vt:lpstr>
      <vt:lpstr>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JoJo</dc:creator>
  <cp:lastModifiedBy>Jojo</cp:lastModifiedBy>
  <cp:revision>18</cp:revision>
  <dcterms:created xsi:type="dcterms:W3CDTF">2010-09-13T06:44:54Z</dcterms:created>
  <dcterms:modified xsi:type="dcterms:W3CDTF">2011-05-07T06:57:24Z</dcterms:modified>
</cp:coreProperties>
</file>